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3"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 y="-8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3/26/2023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3/26/2023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3/26/2023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3/26/2023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228600"/>
            <a:ext cx="5105400" cy="3172968"/>
          </a:xfrm>
        </p:spPr>
        <p:txBody>
          <a:bodyPr/>
          <a:lstStyle/>
          <a:p>
            <a:r>
              <a:rPr lang="sr-Cyrl-RS" smtClean="0"/>
              <a:t>О „родно осетљивом </a:t>
            </a:r>
            <a:r>
              <a:rPr lang="sr-Cyrl-RS" smtClean="0"/>
              <a:t>језику</a:t>
            </a:r>
            <a:r>
              <a:rPr lang="sr-Latn-RS" smtClean="0"/>
              <a:t>“</a:t>
            </a:r>
            <a:r>
              <a:rPr lang="sr-Cyrl-RS" smtClean="0"/>
              <a:t> </a:t>
            </a:r>
            <a:r>
              <a:rPr lang="sr-Cyrl-RS" smtClean="0"/>
              <a:t>у ЗОРР-У И ПРАТЕЋИМ ПРИРУЧНИЦИМА</a:t>
            </a:r>
            <a:endParaRPr lang="en-US"/>
          </a:p>
        </p:txBody>
      </p:sp>
      <p:sp>
        <p:nvSpPr>
          <p:cNvPr id="3" name="Subtitle 2"/>
          <p:cNvSpPr>
            <a:spLocks noGrp="1"/>
          </p:cNvSpPr>
          <p:nvPr>
            <p:ph type="subTitle" idx="1"/>
          </p:nvPr>
        </p:nvSpPr>
        <p:spPr/>
        <p:txBody>
          <a:bodyPr>
            <a:normAutofit fontScale="85000" lnSpcReduction="20000"/>
          </a:bodyPr>
          <a:lstStyle/>
          <a:p>
            <a:r>
              <a:rPr lang="sr-Cyrl-RS" smtClean="0"/>
              <a:t>др Душка Кликовац</a:t>
            </a:r>
          </a:p>
          <a:p>
            <a:r>
              <a:rPr lang="sr-Cyrl-RS" smtClean="0"/>
              <a:t>УБ – Филолошки факултет</a:t>
            </a:r>
          </a:p>
          <a:p>
            <a:r>
              <a:rPr lang="sr-Cyrl-RS" smtClean="0"/>
              <a:t>Катедра за српски језик са јужнословенским језицима</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како је у приручницима?</a:t>
            </a:r>
            <a:endParaRPr lang="en-US"/>
          </a:p>
        </p:txBody>
      </p:sp>
      <p:sp>
        <p:nvSpPr>
          <p:cNvPr id="3" name="Content Placeholder 2"/>
          <p:cNvSpPr>
            <a:spLocks noGrp="1"/>
          </p:cNvSpPr>
          <p:nvPr>
            <p:ph idx="1"/>
          </p:nvPr>
        </p:nvSpPr>
        <p:spPr/>
        <p:txBody>
          <a:bodyPr/>
          <a:lstStyle/>
          <a:p>
            <a:r>
              <a:rPr lang="sr-Cyrl-RS" i="1" smtClean="0"/>
              <a:t>Водич</a:t>
            </a:r>
            <a:r>
              <a:rPr lang="sr-Cyrl-RS" smtClean="0"/>
              <a:t>...:</a:t>
            </a:r>
          </a:p>
          <a:p>
            <a:pPr lvl="1"/>
            <a:r>
              <a:rPr lang="sr-Cyrl-RS" smtClean="0"/>
              <a:t>„</a:t>
            </a:r>
            <a:r>
              <a:rPr lang="en-US" smtClean="0"/>
              <a:t>Ovaj teorijski okvir </a:t>
            </a:r>
            <a:r>
              <a:rPr lang="sr-Cyrl-RS" smtClean="0"/>
              <a:t>(=структурализам) </a:t>
            </a:r>
            <a:r>
              <a:rPr lang="en-US" smtClean="0"/>
              <a:t>ne uviđa povezanost jezika i roda i, u pogledu imenica koje znače zanimanja i titule, podrazumeva da u jeziku postoji opšta, neutralna forma, a to je oblik gramatičkog muškog roda, i iz nje </a:t>
            </a:r>
            <a:r>
              <a:rPr lang="en-US" i="1" smtClean="0"/>
              <a:t>izvedena </a:t>
            </a:r>
            <a:r>
              <a:rPr lang="en-US" smtClean="0"/>
              <a:t>forma ženskog roda. Tu </a:t>
            </a:r>
            <a:r>
              <a:rPr lang="en-US" smtClean="0">
                <a:solidFill>
                  <a:srgbClr val="FF0000"/>
                </a:solidFill>
              </a:rPr>
              <a:t>teorijsku tvrdnju </a:t>
            </a:r>
            <a:r>
              <a:rPr lang="en-US" smtClean="0"/>
              <a:t>u našem pristupu </a:t>
            </a:r>
            <a:r>
              <a:rPr lang="en-US" smtClean="0">
                <a:solidFill>
                  <a:srgbClr val="FF0000"/>
                </a:solidFill>
              </a:rPr>
              <a:t>zaobilazimo</a:t>
            </a:r>
            <a:r>
              <a:rPr lang="en-US" smtClean="0"/>
              <a:t>, jer ne doprinosi rodnoj ravnopravnosti.”</a:t>
            </a:r>
            <a:endParaRPr lang="sr-Cyrl-RS" smtClean="0"/>
          </a:p>
          <a:p>
            <a:pPr lvl="1"/>
            <a:r>
              <a:rPr lang="en-US" smtClean="0"/>
              <a:t>„[...] postojeća gramatička pravila [су] deo konstrukcije jezikoslovaca, a ne samog jezika.”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92500"/>
          </a:bodyPr>
          <a:lstStyle/>
          <a:p>
            <a:r>
              <a:rPr lang="sr-Cyrl-RS" smtClean="0"/>
              <a:t>Приручник 2019:</a:t>
            </a:r>
          </a:p>
          <a:p>
            <a:pPr lvl="1"/>
            <a:r>
              <a:rPr lang="en-US" smtClean="0"/>
              <a:t>„[...] predstavnici/e strukturalne lingvistike insistiraće, na primer, na upotrebi muškog roda koji je, </a:t>
            </a:r>
            <a:r>
              <a:rPr lang="en-US" smtClean="0">
                <a:solidFill>
                  <a:srgbClr val="FF0000"/>
                </a:solidFill>
              </a:rPr>
              <a:t>po njihovom mišljenju</a:t>
            </a:r>
            <a:r>
              <a:rPr lang="en-US" smtClean="0"/>
              <a:t>, </a:t>
            </a:r>
            <a:r>
              <a:rPr lang="en-US" i="1" smtClean="0"/>
              <a:t>neutralan</a:t>
            </a:r>
            <a:r>
              <a:rPr lang="en-US" smtClean="0"/>
              <a:t> i </a:t>
            </a:r>
            <a:r>
              <a:rPr lang="en-US" i="1" smtClean="0"/>
              <a:t>generički</a:t>
            </a:r>
            <a:r>
              <a:rPr lang="en-US" smtClean="0"/>
              <a:t>, zanemarujući pritom društvene promene koje utiču i na promene u jeziku. Međutim, treba imati u vidu da ovakav </a:t>
            </a:r>
            <a:r>
              <a:rPr lang="en-US" smtClean="0">
                <a:solidFill>
                  <a:srgbClr val="FF0000"/>
                </a:solidFill>
              </a:rPr>
              <a:t>stav</a:t>
            </a:r>
            <a:r>
              <a:rPr lang="en-US" smtClean="0"/>
              <a:t> </a:t>
            </a:r>
            <a:r>
              <a:rPr lang="en-US" smtClean="0">
                <a:solidFill>
                  <a:srgbClr val="FF0000"/>
                </a:solidFill>
              </a:rPr>
              <a:t>ne proističe iz same jezičke strukture</a:t>
            </a:r>
            <a:r>
              <a:rPr lang="en-US" smtClean="0"/>
              <a:t>, već iz patrijarhalnog kulturnog modela i tradicionalne jezičke ideologije [...].“</a:t>
            </a:r>
            <a:endParaRPr lang="sr-Cyrl-RS" smtClean="0"/>
          </a:p>
          <a:p>
            <a:r>
              <a:rPr lang="sr-Cyrl-RS" smtClean="0"/>
              <a:t>Приручник 2021:</a:t>
            </a:r>
          </a:p>
          <a:p>
            <a:pPr lvl="1"/>
            <a:r>
              <a:rPr lang="sr-Cyrl-RS" smtClean="0"/>
              <a:t>„</a:t>
            </a:r>
            <a:r>
              <a:rPr lang="en-US" smtClean="0"/>
              <a:t>Međutim, kada imenice koje su muškog roda koristimo da označimo osobe ženskog pola, to je jezički zbunjujuće (</a:t>
            </a:r>
            <a:r>
              <a:rPr lang="en-US" i="1" smtClean="0"/>
              <a:t>Ginekolog je obavila dve operacije danas</a:t>
            </a:r>
            <a:r>
              <a:rPr lang="en-US" smtClean="0"/>
              <a:t> umesto </a:t>
            </a:r>
            <a:r>
              <a:rPr lang="en-US" i="1" smtClean="0"/>
              <a:t>Ginekološkinja je obavila dve operacije danas</a:t>
            </a:r>
            <a:r>
              <a:rPr lang="en-US" smtClean="0"/>
              <a:t>.) ili nepotrebno opterećuje rečenicu (</a:t>
            </a:r>
            <a:r>
              <a:rPr lang="en-US" i="1" smtClean="0"/>
              <a:t>ginekolog Marija Petrović</a:t>
            </a:r>
            <a:r>
              <a:rPr lang="en-US" smtClean="0"/>
              <a:t> umesto </a:t>
            </a:r>
            <a:r>
              <a:rPr lang="en-US" i="1" smtClean="0"/>
              <a:t>ginekološkinja Petrović</a:t>
            </a:r>
            <a:r>
              <a:rPr lang="en-US" smtClean="0"/>
              <a:t> ili pak samo </a:t>
            </a:r>
            <a:r>
              <a:rPr lang="en-US" i="1" smtClean="0"/>
              <a:t>ginekološkinja</a:t>
            </a:r>
            <a:r>
              <a:rPr lang="en-US" smtClean="0"/>
              <a:t>).</a:t>
            </a:r>
            <a:r>
              <a:rPr lang="sr-Cyrl-RS" smtClean="0"/>
              <a:t>“</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МЕЂУТИМ...</a:t>
            </a:r>
            <a:endParaRPr lang="en-US"/>
          </a:p>
        </p:txBody>
      </p:sp>
      <p:sp>
        <p:nvSpPr>
          <p:cNvPr id="3" name="Content Placeholder 2"/>
          <p:cNvSpPr>
            <a:spLocks noGrp="1"/>
          </p:cNvSpPr>
          <p:nvPr>
            <p:ph idx="1"/>
          </p:nvPr>
        </p:nvSpPr>
        <p:spPr/>
        <p:txBody>
          <a:bodyPr/>
          <a:lstStyle/>
          <a:p>
            <a:r>
              <a:rPr lang="sr-Cyrl-RS" smtClean="0"/>
              <a:t>НИЈЕ ТАЧНО да је генеричка употреба именица мушког (па и женског и средњег рода) „теоријска тврдња“, „мишљење представника структуралне лингвистике“, нешто што „не проистиче из саме језичке структуре“ – него је то језичка чињеница, коју граматике само бележе, и која се не може „заобићи“.</a:t>
            </a:r>
          </a:p>
          <a:p>
            <a:r>
              <a:rPr lang="sr-Cyrl-RS" smtClean="0"/>
              <a:t>На основу ове нетачности приручници дају препоруке за то како треба да изгледа родно осетљив језик.</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smtClean="0"/>
              <a:t>у ПРИРУЧНИЦИМА СЕ КОРИСТЕ ОДН. ПРЕПОРУЧУЈУ ОВЕ РЕЧЕНИЦЕ</a:t>
            </a:r>
            <a:endParaRPr lang="en-US" sz="3200"/>
          </a:p>
        </p:txBody>
      </p:sp>
      <p:sp>
        <p:nvSpPr>
          <p:cNvPr id="3" name="Content Placeholder 2"/>
          <p:cNvSpPr>
            <a:spLocks noGrp="1"/>
          </p:cNvSpPr>
          <p:nvPr>
            <p:ph idx="1"/>
          </p:nvPr>
        </p:nvSpPr>
        <p:spPr/>
        <p:txBody>
          <a:bodyPr>
            <a:normAutofit fontScale="70000" lnSpcReduction="20000"/>
          </a:bodyPr>
          <a:lstStyle/>
          <a:p>
            <a:r>
              <a:rPr lang="en-US" smtClean="0"/>
              <a:t>– Ovaj koncept, između ostalog, podrazumeva da je učenik/ca aktivan/a u procesu</a:t>
            </a:r>
            <a:r>
              <a:rPr lang="sr-Cyrl-RS" smtClean="0"/>
              <a:t> </a:t>
            </a:r>
            <a:r>
              <a:rPr lang="en-US" smtClean="0"/>
              <a:t>konstruisanja znanja, da se u obzir uzimaju njegova/njena prethodna znanja i iskustva i sloboda izražavanja, odnosno da se uloga nastavnika/ce menja iz predavačke u ulogu organizatora/ke nastave, motivatora/ke i partnera/ke u pedagoškoj komunikaciji.</a:t>
            </a:r>
          </a:p>
          <a:p>
            <a:r>
              <a:rPr lang="en-US" smtClean="0"/>
              <a:t>– Drugim rečima, da živimo u društvu u kome smo svi/e jednaki/e, ne bi bilo institucija i pojedinaca/ki koje/i se protive rodno nediskriminativnom jeziku.</a:t>
            </a:r>
          </a:p>
          <a:p>
            <a:r>
              <a:rPr lang="en-US" smtClean="0"/>
              <a:t>– Onaj/ona koji/a je govorio/la je bio/la seksualno privlačniji/a.</a:t>
            </a:r>
          </a:p>
          <a:p>
            <a:r>
              <a:rPr lang="en-US" smtClean="0"/>
              <a:t>– Gramatička pravila prave filolozi i filološkinje – stručnjaci i stručnjakinje za jezik.</a:t>
            </a:r>
          </a:p>
          <a:p>
            <a:r>
              <a:rPr lang="en-US" smtClean="0"/>
              <a:t>– Umesto: Doc. dr Gru Ekstra predsedava skupštinom. preporuka je: Docentkinja doktorka Gru Ekstra predsedava skupštinom. </a:t>
            </a:r>
          </a:p>
          <a:p>
            <a:r>
              <a:rPr lang="en-US" smtClean="0"/>
              <a:t>– Umesto Učitelji i učiteljice se staraju o nastavi, može se reći Nastavno osoblje se stara o nastavi.</a:t>
            </a:r>
            <a:endParaRPr lang="sr-Cyrl-RS" smtClean="0"/>
          </a:p>
          <a:p>
            <a:r>
              <a:rPr lang="en-US" smtClean="0"/>
              <a:t>Preporučuje se: Brnabić je otvorila Sajam u Novom Sadu.</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ШТА ЈЕ УРАЂЕНО?</a:t>
            </a:r>
            <a:endParaRPr lang="en-US"/>
          </a:p>
        </p:txBody>
      </p:sp>
      <p:sp>
        <p:nvSpPr>
          <p:cNvPr id="3" name="Content Placeholder 2"/>
          <p:cNvSpPr>
            <a:spLocks noGrp="1"/>
          </p:cNvSpPr>
          <p:nvPr>
            <p:ph idx="1"/>
          </p:nvPr>
        </p:nvSpPr>
        <p:spPr>
          <a:xfrm>
            <a:off x="457200" y="1609416"/>
            <a:ext cx="7239000" cy="4943784"/>
          </a:xfrm>
        </p:spPr>
        <p:txBody>
          <a:bodyPr>
            <a:normAutofit fontScale="92500" lnSpcReduction="10000"/>
          </a:bodyPr>
          <a:lstStyle/>
          <a:p>
            <a:r>
              <a:rPr lang="sr-Cyrl-RS" smtClean="0"/>
              <a:t>Именицама као што су </a:t>
            </a:r>
            <a:r>
              <a:rPr lang="sr-Cyrl-RS" i="1" smtClean="0"/>
              <a:t>ученик, наставник</a:t>
            </a:r>
            <a:r>
              <a:rPr lang="sr-Cyrl-RS" smtClean="0"/>
              <a:t> одузет је део њихове семантике (или, боље речено, одузето им је право на део семантике) и проглашене су именицама које означавају само мушкарце – што је дубока, системска интервенција у само ткиво језика. </a:t>
            </a:r>
          </a:p>
          <a:p>
            <a:r>
              <a:rPr lang="sr-Cyrl-RS" smtClean="0"/>
              <a:t>То за собом повлачи и потребу да сви глаголи и придевске речи конгруирају и у мушком и у женском роду – што је дубок захват и у структуру реченице. </a:t>
            </a:r>
          </a:p>
          <a:p>
            <a:r>
              <a:rPr lang="sr-Cyrl-RS" smtClean="0"/>
              <a:t>Резултат: оптерећена, мање разумљива, језички неекономична реченица, некад и јако бирократизована; нарочито непогодна у уџбеницима.</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Ако нећете тако...</a:t>
            </a:r>
            <a:endParaRPr lang="en-US"/>
          </a:p>
        </p:txBody>
      </p:sp>
      <p:sp>
        <p:nvSpPr>
          <p:cNvPr id="3" name="Content Placeholder 2"/>
          <p:cNvSpPr>
            <a:spLocks noGrp="1"/>
          </p:cNvSpPr>
          <p:nvPr>
            <p:ph idx="1"/>
          </p:nvPr>
        </p:nvSpPr>
        <p:spPr/>
        <p:txBody>
          <a:bodyPr>
            <a:normAutofit fontScale="92500"/>
          </a:bodyPr>
          <a:lstStyle/>
          <a:p>
            <a:r>
              <a:rPr lang="sr-Cyrl-RS" smtClean="0"/>
              <a:t>Следе драконске казне. </a:t>
            </a:r>
          </a:p>
          <a:p>
            <a:r>
              <a:rPr lang="sr-Cyrl-RS" smtClean="0"/>
              <a:t>То је први пут у Србији да се начин изражавања (семантика речи, структура реченице) законски прописује, и то под претњом новчане казне. </a:t>
            </a:r>
          </a:p>
          <a:p>
            <a:r>
              <a:rPr lang="sr-Cyrl-RS" smtClean="0"/>
              <a:t>Није нам познато да се негде таква употреба језика законски </a:t>
            </a:r>
            <a:r>
              <a:rPr lang="sr-Cyrl-RS" i="1" smtClean="0"/>
              <a:t>прописује</a:t>
            </a:r>
            <a:r>
              <a:rPr lang="sr-Cyrl-RS" smtClean="0"/>
              <a:t>, а не </a:t>
            </a:r>
            <a:r>
              <a:rPr lang="sr-Cyrl-RS" i="1" smtClean="0"/>
              <a:t>препоручује</a:t>
            </a:r>
            <a:r>
              <a:rPr lang="sr-Cyrl-RS" smtClean="0"/>
              <a:t>. </a:t>
            </a:r>
          </a:p>
          <a:p>
            <a:r>
              <a:rPr lang="sr-Cyrl-RS" smtClean="0"/>
              <a:t>Правилник Европског парламента: </a:t>
            </a:r>
            <a:r>
              <a:rPr lang="en-US" smtClean="0"/>
              <a:t>употреба родно осетљивог језика </a:t>
            </a:r>
            <a:r>
              <a:rPr lang="sr-Cyrl-RS" smtClean="0"/>
              <a:t>се </a:t>
            </a:r>
            <a:r>
              <a:rPr lang="en-US" smtClean="0"/>
              <a:t>препоручује, </a:t>
            </a:r>
            <a:r>
              <a:rPr lang="sr-Cyrl-RS" smtClean="0"/>
              <a:t>ал</a:t>
            </a:r>
            <a:r>
              <a:rPr lang="en-US" smtClean="0"/>
              <a:t>и </a:t>
            </a:r>
            <a:r>
              <a:rPr lang="sr-Cyrl-RS" smtClean="0"/>
              <a:t>да се не наруши </a:t>
            </a:r>
            <a:r>
              <a:rPr lang="en-US" smtClean="0"/>
              <a:t>структура датог језика; </a:t>
            </a:r>
            <a:r>
              <a:rPr lang="sr-Cyrl-RS" smtClean="0"/>
              <a:t>мора се уважавати </a:t>
            </a:r>
            <a:r>
              <a:rPr lang="en-US" smtClean="0"/>
              <a:t>став сваког појединца о томе како жели да се декларише.</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239000" cy="5410200"/>
          </a:xfrm>
        </p:spPr>
        <p:txBody>
          <a:bodyPr/>
          <a:lstStyle/>
          <a:p>
            <a:r>
              <a:rPr lang="en-US" i="1" smtClean="0"/>
              <a:t>Rodno neutralan jezik u Europskom parlamentu</a:t>
            </a:r>
            <a:r>
              <a:rPr lang="sr-Cyrl-RS" i="1" smtClean="0"/>
              <a:t> </a:t>
            </a:r>
            <a:r>
              <a:rPr lang="sr-Cyrl-RS" smtClean="0"/>
              <a:t>(приручник за хрватски језик):</a:t>
            </a:r>
            <a:r>
              <a:rPr lang="sr-Cyrl-RS" i="1" smtClean="0"/>
              <a:t> </a:t>
            </a:r>
            <a:r>
              <a:rPr lang="en-US" smtClean="0"/>
              <a:t>ако се текст односи „općenito na dužnost koju neka osoba izvršava“, употребљава се мушки облик, који стоји за оба пола (</a:t>
            </a:r>
            <a:r>
              <a:rPr lang="en-US" i="1" smtClean="0"/>
              <a:t>ombudsman, kvestor, predsjednik</a:t>
            </a:r>
            <a:r>
              <a:rPr lang="en-US" smtClean="0"/>
              <a:t>)</a:t>
            </a:r>
            <a:r>
              <a:rPr lang="sr-Cyrl-RS" smtClean="0"/>
              <a:t>; м</a:t>
            </a:r>
            <a:r>
              <a:rPr lang="en-US" smtClean="0"/>
              <a:t>ножински облици у мушком роду означавају оба пола (</a:t>
            </a:r>
            <a:r>
              <a:rPr lang="en-US" i="1" smtClean="0"/>
              <a:t>zastupnici</a:t>
            </a:r>
            <a:r>
              <a:rPr lang="en-US" smtClean="0"/>
              <a:t>)</a:t>
            </a:r>
            <a:r>
              <a:rPr lang="sr-Cyrl-RS" smtClean="0"/>
              <a:t>; н</a:t>
            </a:r>
            <a:r>
              <a:rPr lang="en-US" smtClean="0"/>
              <a:t>е препоручује се непотребно удвајање (</a:t>
            </a:r>
            <a:r>
              <a:rPr lang="en-US" i="1" smtClean="0"/>
              <a:t>odvjetnik/odvjetnica</a:t>
            </a:r>
            <a:r>
              <a:rPr lang="en-US" smtClean="0"/>
              <a:t>)</a:t>
            </a:r>
            <a:r>
              <a:rPr lang="sr-Cyrl-RS" smtClean="0"/>
              <a:t>; к</a:t>
            </a:r>
            <a:r>
              <a:rPr lang="en-US" smtClean="0"/>
              <a:t>ад се упућује на поједине особе, треба узети у обзир и став тих особа како желе да буду назване.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спорно је... </a:t>
            </a:r>
            <a:endParaRPr lang="en-US"/>
          </a:p>
        </p:txBody>
      </p:sp>
      <p:sp>
        <p:nvSpPr>
          <p:cNvPr id="3" name="Content Placeholder 2"/>
          <p:cNvSpPr>
            <a:spLocks noGrp="1"/>
          </p:cNvSpPr>
          <p:nvPr>
            <p:ph idx="1"/>
          </p:nvPr>
        </p:nvSpPr>
        <p:spPr/>
        <p:txBody>
          <a:bodyPr>
            <a:normAutofit fontScale="92500" lnSpcReduction="10000"/>
          </a:bodyPr>
          <a:lstStyle/>
          <a:p>
            <a:r>
              <a:rPr lang="sr-Cyrl-RS" smtClean="0"/>
              <a:t>Н</a:t>
            </a:r>
            <a:r>
              <a:rPr lang="en-US" smtClean="0"/>
              <a:t>ису проверени ставови жена на српском гов</a:t>
            </a:r>
            <a:r>
              <a:rPr lang="sr-Cyrl-RS" smtClean="0"/>
              <a:t>орном</a:t>
            </a:r>
            <a:r>
              <a:rPr lang="en-US" smtClean="0"/>
              <a:t> подручју према променама у српском језику које се овим Законом желе увести, а многе реакције говоре да ти ставови не би били одобравајући. </a:t>
            </a:r>
            <a:r>
              <a:rPr lang="sr-Cyrl-RS" smtClean="0"/>
              <a:t>Жене могу и не желети да се њихов пол стално истиче, у ситуацијама у којима уопште није релевантан. </a:t>
            </a:r>
          </a:p>
          <a:p>
            <a:r>
              <a:rPr lang="sr-Cyrl-RS" smtClean="0"/>
              <a:t>Одредбом Закона о обавезној употреби „родно осетљивог језика“ нарушавају неке слободе и права загарантовани Уставом. </a:t>
            </a:r>
            <a:r>
              <a:rPr lang="en-US" smtClean="0"/>
              <a:t>То су: аутономија Универзитета (која предвиђа и право на утврђивање наставних програма), слобода научног стварања, слобода изражавања, слобода медија</a:t>
            </a:r>
            <a:r>
              <a:rPr lang="sr-Cyrl-RS" smtClean="0"/>
              <a:t>.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ЕФЕКТИ „РОДНО ОСЕТЉИВОГ ЈЕЗИКА“</a:t>
            </a:r>
            <a:endParaRPr lang="en-US"/>
          </a:p>
        </p:txBody>
      </p:sp>
      <p:sp>
        <p:nvSpPr>
          <p:cNvPr id="3" name="Content Placeholder 2"/>
          <p:cNvSpPr>
            <a:spLocks noGrp="1"/>
          </p:cNvSpPr>
          <p:nvPr>
            <p:ph idx="1"/>
          </p:nvPr>
        </p:nvSpPr>
        <p:spPr/>
        <p:txBody>
          <a:bodyPr>
            <a:normAutofit fontScale="85000" lnSpcReduction="20000"/>
          </a:bodyPr>
          <a:lstStyle/>
          <a:p>
            <a:r>
              <a:rPr lang="sr-Cyrl-RS" smtClean="0"/>
              <a:t>Да ли је „родно осетљив језик“ уопште неопходан да би се постигла „родна равноправност“?</a:t>
            </a:r>
          </a:p>
          <a:p>
            <a:r>
              <a:rPr lang="sr-Cyrl-RS" smtClean="0"/>
              <a:t>Џ. Меколи: Убацивање на сваком месту </a:t>
            </a:r>
            <a:r>
              <a:rPr lang="en-US" smtClean="0"/>
              <a:t>дублета „он или она“</a:t>
            </a:r>
            <a:r>
              <a:rPr lang="sr-Cyrl-RS" smtClean="0"/>
              <a:t> (у енглеском)</a:t>
            </a:r>
            <a:r>
              <a:rPr lang="en-US" smtClean="0"/>
              <a:t> „доприносе борби против сексизма исто толико колико реченица ’Црнцима улаз дозвољен’ доприноси борби против расизма – то значи да су жене нека посебна категорија бића која су изостављена из опште слике, ако се не би додала нека посебна реч која би их експлицитно укључила.“</a:t>
            </a:r>
            <a:endParaRPr lang="sr-Cyrl-RS" smtClean="0"/>
          </a:p>
          <a:p>
            <a:r>
              <a:rPr lang="sr-Cyrl-RS" smtClean="0"/>
              <a:t>Р. Бугарски: </a:t>
            </a:r>
            <a:r>
              <a:rPr lang="en-US" smtClean="0"/>
              <a:t>„Вештачко успостављање граматичке симетрије не уклања разлике у правима и статусу жена у стварном животу него их, могло би се рећи, само подвлачи. Као и у другим животним доменима, друштвена неравноправност не отклања се интервенцијама у језику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и још...</a:t>
            </a:r>
            <a:endParaRPr lang="en-US"/>
          </a:p>
        </p:txBody>
      </p:sp>
      <p:sp>
        <p:nvSpPr>
          <p:cNvPr id="3" name="Content Placeholder 2"/>
          <p:cNvSpPr>
            <a:spLocks noGrp="1"/>
          </p:cNvSpPr>
          <p:nvPr>
            <p:ph idx="1"/>
          </p:nvPr>
        </p:nvSpPr>
        <p:spPr/>
        <p:txBody>
          <a:bodyPr>
            <a:normAutofit fontScale="85000" lnSpcReduction="20000"/>
          </a:bodyPr>
          <a:lstStyle/>
          <a:p>
            <a:r>
              <a:rPr lang="sr-Cyrl-RS" smtClean="0"/>
              <a:t>У</a:t>
            </a:r>
            <a:r>
              <a:rPr lang="en-US" smtClean="0"/>
              <a:t>потреба вештачки створених феминин</a:t>
            </a:r>
            <a:r>
              <a:rPr lang="sr-Cyrl-RS" smtClean="0"/>
              <a:t>ум</a:t>
            </a:r>
            <a:r>
              <a:rPr lang="en-US" smtClean="0"/>
              <a:t>а из српске штампе из 2017. и 2018. показује да се они употребљавају или у феминистичком (и глобалистичком) дискурсу или у разговорном и новинарском дискурсу </a:t>
            </a:r>
            <a:r>
              <a:rPr lang="sr-Cyrl-RS" smtClean="0"/>
              <a:t>(</a:t>
            </a:r>
            <a:r>
              <a:rPr lang="sr-Cyrl-RS" i="1" smtClean="0"/>
              <a:t>Време, Данас</a:t>
            </a:r>
            <a:r>
              <a:rPr lang="sr-Cyrl-RS" smtClean="0"/>
              <a:t>) </a:t>
            </a:r>
            <a:r>
              <a:rPr lang="en-US" smtClean="0"/>
              <a:t>– са омаловажавањем (</a:t>
            </a:r>
            <a:r>
              <a:rPr lang="en-US" i="1" smtClean="0"/>
              <a:t>ђакиња, јатакиња, витешкиња</a:t>
            </a:r>
            <a:r>
              <a:rPr lang="en-US" smtClean="0"/>
              <a:t>).</a:t>
            </a:r>
            <a:endParaRPr lang="sr-Cyrl-RS" smtClean="0"/>
          </a:p>
          <a:p>
            <a:r>
              <a:rPr lang="sr-Cyrl-RS" smtClean="0"/>
              <a:t>Психолошке, па и духовне последице: п</a:t>
            </a:r>
            <a:r>
              <a:rPr lang="en-US" smtClean="0"/>
              <a:t>ренаглашено, преагресивно и насилно супротстављање мушког и женског пола нужно ће довести до занемаривања, па и порицања представе о њиховом заједништву унутар појма људског рода. „Родно осетљив“ језик намеће одређену пожељну перцепцију; уместо посвећености једно другом, непрестано ће се појављивати однос такмичења и борбе.</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Моја тема</a:t>
            </a:r>
            <a:endParaRPr lang="en-US"/>
          </a:p>
        </p:txBody>
      </p:sp>
      <p:sp>
        <p:nvSpPr>
          <p:cNvPr id="3" name="Content Placeholder 2"/>
          <p:cNvSpPr>
            <a:spLocks noGrp="1"/>
          </p:cNvSpPr>
          <p:nvPr>
            <p:ph idx="1"/>
          </p:nvPr>
        </p:nvSpPr>
        <p:spPr/>
        <p:txBody>
          <a:bodyPr>
            <a:normAutofit fontScale="92500" lnSpcReduction="20000"/>
          </a:bodyPr>
          <a:lstStyle/>
          <a:p>
            <a:r>
              <a:rPr lang="sr-Cyrl-RS" smtClean="0"/>
              <a:t>„Родно осетљив језик“ у ЗоРР-у и пратећим приручницима: </a:t>
            </a:r>
          </a:p>
          <a:p>
            <a:pPr lvl="1"/>
            <a:r>
              <a:rPr lang="en-US" smtClean="0"/>
              <a:t>Svenka Savić i Marjana Stevanović</a:t>
            </a:r>
            <a:r>
              <a:rPr lang="sr-Cyrl-RS" smtClean="0"/>
              <a:t>,</a:t>
            </a:r>
            <a:r>
              <a:rPr lang="sr-Cyrl-RS" i="1" smtClean="0"/>
              <a:t> </a:t>
            </a:r>
            <a:r>
              <a:rPr lang="en-US" i="1" smtClean="0"/>
              <a:t>Vodič za upotrebu rodno osetljivog jezika u javnoj upravi u Srbiji</a:t>
            </a:r>
            <a:r>
              <a:rPr lang="sr-Cyrl-RS" smtClean="0"/>
              <a:t>, 2021.</a:t>
            </a:r>
          </a:p>
          <a:p>
            <a:pPr lvl="1"/>
            <a:r>
              <a:rPr lang="en-US" smtClean="0"/>
              <a:t>Jelena Stefanović, Saša Glamočak</a:t>
            </a:r>
            <a:r>
              <a:rPr lang="sr-Cyrl-RS" i="1" smtClean="0"/>
              <a:t>, </a:t>
            </a:r>
            <a:r>
              <a:rPr lang="en-US" i="1" smtClean="0"/>
              <a:t>Priručnik za uvođenje rodne perspektive u nastavu srpskog jezika za prvi ciklus obrazovanja</a:t>
            </a:r>
            <a:r>
              <a:rPr lang="sr-Cyrl-RS" smtClean="0"/>
              <a:t>, 2019.</a:t>
            </a:r>
          </a:p>
          <a:p>
            <a:pPr lvl="1"/>
            <a:r>
              <a:rPr lang="en-US" smtClean="0"/>
              <a:t>Hristina Cvetinčanin Knežević, Jelena Lalatović</a:t>
            </a:r>
            <a:r>
              <a:rPr lang="sr-Cyrl-RS" smtClean="0"/>
              <a:t>, </a:t>
            </a:r>
            <a:r>
              <a:rPr lang="en-US" i="1" smtClean="0"/>
              <a:t>Priručnik za upotrebu rodnog osetljivog jezika</a:t>
            </a:r>
            <a:r>
              <a:rPr lang="sr-Cyrl-RS" smtClean="0"/>
              <a:t>, 2021.</a:t>
            </a:r>
          </a:p>
          <a:p>
            <a:r>
              <a:rPr lang="en-US" i="1" smtClean="0"/>
              <a:t>Положај српскога језика у савременом друштву – Изазови, проблеми, решења (Зборник саопштења с округлог стола одржаног у Матици српској 3. јула 2021. године)</a:t>
            </a:r>
            <a:r>
              <a:rPr lang="en-US" smtClean="0"/>
              <a:t>, Нови Сад: Матица српска / Београд: Одбор за стандардизацију српског језика, 2021.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језик и идеологија</a:t>
            </a:r>
            <a:endParaRPr lang="en-US"/>
          </a:p>
        </p:txBody>
      </p:sp>
      <p:sp>
        <p:nvSpPr>
          <p:cNvPr id="3" name="Content Placeholder 2"/>
          <p:cNvSpPr>
            <a:spLocks noGrp="1"/>
          </p:cNvSpPr>
          <p:nvPr>
            <p:ph idx="1"/>
          </p:nvPr>
        </p:nvSpPr>
        <p:spPr/>
        <p:txBody>
          <a:bodyPr>
            <a:normAutofit lnSpcReduction="10000"/>
          </a:bodyPr>
          <a:lstStyle/>
          <a:p>
            <a:r>
              <a:rPr lang="sr-Cyrl-RS" smtClean="0"/>
              <a:t>И</a:t>
            </a:r>
            <a:r>
              <a:rPr lang="en-US" smtClean="0"/>
              <a:t>деја да </a:t>
            </a:r>
            <a:r>
              <a:rPr lang="sr-Cyrl-RS" smtClean="0"/>
              <a:t>језик</a:t>
            </a:r>
            <a:r>
              <a:rPr lang="en-US" smtClean="0"/>
              <a:t> треба употребљавати према идеолошким захтевима</a:t>
            </a:r>
            <a:r>
              <a:rPr lang="sr-Cyrl-RS" smtClean="0"/>
              <a:t>, а и кажњавање ако се то не чини, нису нови: НДХ. </a:t>
            </a:r>
          </a:p>
          <a:p>
            <a:r>
              <a:rPr lang="sr-Cyrl-RS" smtClean="0"/>
              <a:t>Језик политичке бирократије у Југославији 70. и 80. година прошлог века: „индивидуални пољопривредни произвођач“ уместо „пољопривредник“, „наставник разредне наставе“ уместо „учитељ“; ритуални језик, који је прикривао одсуство акције, коришћен да би потврдио оданост владајућој идеологији.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ПРАВНИЧКЕ ЗАМЕРКЕ ЗОРР-У</a:t>
            </a:r>
            <a:endParaRPr lang="en-US"/>
          </a:p>
        </p:txBody>
      </p:sp>
      <p:sp>
        <p:nvSpPr>
          <p:cNvPr id="3" name="Content Placeholder 2"/>
          <p:cNvSpPr>
            <a:spLocks noGrp="1"/>
          </p:cNvSpPr>
          <p:nvPr>
            <p:ph idx="1"/>
          </p:nvPr>
        </p:nvSpPr>
        <p:spPr/>
        <p:txBody>
          <a:bodyPr>
            <a:normAutofit fontScale="85000" lnSpcReduction="20000"/>
          </a:bodyPr>
          <a:lstStyle/>
          <a:p>
            <a:r>
              <a:rPr lang="sr-Cyrl-RS" smtClean="0"/>
              <a:t>Негативно оцењен са гледишта номотехнике. </a:t>
            </a:r>
          </a:p>
          <a:p>
            <a:r>
              <a:rPr lang="sr-Cyrl-RS" smtClean="0"/>
              <a:t>Назив му није одговарајући, његов унутрашњи садржај је логички неусклађен, структура му је недоследна.</a:t>
            </a:r>
          </a:p>
          <a:p>
            <a:r>
              <a:rPr lang="sr-Cyrl-RS" smtClean="0"/>
              <a:t>Неусклађен је са целином правног поретка, јер регулише питања која су већ регулисана другим законима. </a:t>
            </a:r>
          </a:p>
          <a:p>
            <a:r>
              <a:rPr lang="en-US" smtClean="0"/>
              <a:t>По свему судећи, написан је на основу неког узора који води порекло из САД, уместо да буде урађен на основу анализе потреба српског друштва, а затим стања правног поретка, како би се извукао закључак да ли је Србији уопште неопходан. </a:t>
            </a:r>
            <a:endParaRPr lang="sr-Cyrl-RS" smtClean="0"/>
          </a:p>
          <a:p>
            <a:r>
              <a:rPr lang="en-US" smtClean="0"/>
              <a:t>Реченице су предугачке (</a:t>
            </a:r>
            <a:r>
              <a:rPr lang="sr-Cyrl-RS" smtClean="0"/>
              <a:t>чак до 150</a:t>
            </a:r>
            <a:r>
              <a:rPr lang="en-US" smtClean="0"/>
              <a:t> реч</a:t>
            </a:r>
            <a:r>
              <a:rPr lang="sr-Cyrl-RS" smtClean="0"/>
              <a:t>и</a:t>
            </a:r>
            <a:r>
              <a:rPr lang="en-US" smtClean="0"/>
              <a:t>), сувише компликоване, свеже сковане речи и изрази објашњавају једни друге.</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проблематични појмови у зорр-у</a:t>
            </a:r>
            <a:endParaRPr lang="en-US"/>
          </a:p>
        </p:txBody>
      </p:sp>
      <p:sp>
        <p:nvSpPr>
          <p:cNvPr id="3" name="Content Placeholder 2"/>
          <p:cNvSpPr>
            <a:spLocks noGrp="1"/>
          </p:cNvSpPr>
          <p:nvPr>
            <p:ph idx="1"/>
          </p:nvPr>
        </p:nvSpPr>
        <p:spPr/>
        <p:txBody>
          <a:bodyPr>
            <a:normAutofit lnSpcReduction="10000"/>
          </a:bodyPr>
          <a:lstStyle/>
          <a:p>
            <a:r>
              <a:rPr lang="sr-Cyrl-RS" smtClean="0"/>
              <a:t>Појам </a:t>
            </a:r>
            <a:r>
              <a:rPr lang="en-US" smtClean="0"/>
              <a:t>„родна равноправност“</a:t>
            </a:r>
            <a:r>
              <a:rPr lang="sr-Cyrl-RS" smtClean="0"/>
              <a:t> </a:t>
            </a:r>
            <a:r>
              <a:rPr lang="en-US" smtClean="0"/>
              <a:t>у Уставу не постоји</a:t>
            </a:r>
            <a:r>
              <a:rPr lang="sr-Cyrl-RS" smtClean="0"/>
              <a:t>.</a:t>
            </a:r>
          </a:p>
          <a:p>
            <a:r>
              <a:rPr lang="sr-Cyrl-RS" smtClean="0"/>
              <a:t>Шта значи „род“? Обично је синоним за „пол“: „родна равноправност“ је </a:t>
            </a:r>
            <a:r>
              <a:rPr lang="en-US" smtClean="0"/>
              <a:t>„равномерно учешће и уравнотежена заступљеност жена и мушкараца у свим областима друштвеног живота“.</a:t>
            </a:r>
            <a:endParaRPr lang="sr-Cyrl-RS" smtClean="0"/>
          </a:p>
          <a:p>
            <a:r>
              <a:rPr lang="sr-Cyrl-RS" smtClean="0"/>
              <a:t>Међутим, у неким члановима се употребљава само „пол“ (члан 11).</a:t>
            </a:r>
          </a:p>
          <a:p>
            <a:r>
              <a:rPr lang="sr-Cyrl-RS" smtClean="0"/>
              <a:t>Није јасно колико „родова“ има. Шта је „родни идентитет“ (члан 7)?</a:t>
            </a:r>
          </a:p>
          <a:p>
            <a:r>
              <a:rPr lang="sr-Cyrl-RS" smtClean="0"/>
              <a:t>Који су то све „родни стереотипи“?</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на крају... </a:t>
            </a:r>
            <a:endParaRPr lang="en-US"/>
          </a:p>
        </p:txBody>
      </p:sp>
      <p:sp>
        <p:nvSpPr>
          <p:cNvPr id="3" name="Content Placeholder 2"/>
          <p:cNvSpPr>
            <a:spLocks noGrp="1"/>
          </p:cNvSpPr>
          <p:nvPr>
            <p:ph idx="1"/>
          </p:nvPr>
        </p:nvSpPr>
        <p:spPr/>
        <p:txBody>
          <a:bodyPr/>
          <a:lstStyle/>
          <a:p>
            <a:r>
              <a:rPr lang="sr-Cyrl-RS" smtClean="0"/>
              <a:t>„У политичком нормирању српског језика на делу је позната техника манипулисања јавним мњењем путем смишљеног померања фокуса са битног на мање битно.“</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Шта је „родно осетљив језик֧?</a:t>
            </a:r>
            <a:endParaRPr lang="en-US"/>
          </a:p>
        </p:txBody>
      </p:sp>
      <p:sp>
        <p:nvSpPr>
          <p:cNvPr id="3" name="Content Placeholder 2"/>
          <p:cNvSpPr>
            <a:spLocks noGrp="1"/>
          </p:cNvSpPr>
          <p:nvPr>
            <p:ph idx="1"/>
          </p:nvPr>
        </p:nvSpPr>
        <p:spPr/>
        <p:txBody>
          <a:bodyPr/>
          <a:lstStyle/>
          <a:p>
            <a:r>
              <a:rPr lang="sr-Cyrl-RS" smtClean="0"/>
              <a:t>ЗоРР: „језик који је у складу са граматичким родом“</a:t>
            </a:r>
          </a:p>
          <a:p>
            <a:r>
              <a:rPr lang="sr-Cyrl-RS" smtClean="0"/>
              <a:t>Приручници: </a:t>
            </a:r>
          </a:p>
          <a:p>
            <a:pPr lvl="1"/>
            <a:r>
              <a:rPr lang="en-US" smtClean="0"/>
              <a:t>Kad dođe kondukter/kondukterka, morate mu/joj pokazati kartu. </a:t>
            </a:r>
            <a:endParaRPr lang="sr-Cyrl-RS" smtClean="0"/>
          </a:p>
          <a:p>
            <a:r>
              <a:rPr lang="sr-Cyrl-RS" smtClean="0"/>
              <a:t>Дакле, то је обавезна употреба речи чији се граматички род поклапа с природним родом.</a:t>
            </a:r>
          </a:p>
          <a:p>
            <a:r>
              <a:rPr lang="sr-Cyrl-RS" smtClean="0"/>
              <a:t>Суштинско питање: </a:t>
            </a:r>
            <a:r>
              <a:rPr lang="en-US" smtClean="0"/>
              <a:t>да ли се именице мушког рода могу употребљавати да означе особе оба пола</a:t>
            </a:r>
            <a:r>
              <a:rPr lang="sr-Cyrl-RS"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smtClean="0"/>
              <a:t>да ли се граматички род и означени пол морају поклапати?</a:t>
            </a:r>
            <a:endParaRPr lang="en-US" sz="2800"/>
          </a:p>
        </p:txBody>
      </p:sp>
      <p:sp>
        <p:nvSpPr>
          <p:cNvPr id="3" name="Content Placeholder 2"/>
          <p:cNvSpPr>
            <a:spLocks noGrp="1"/>
          </p:cNvSpPr>
          <p:nvPr>
            <p:ph idx="1"/>
          </p:nvPr>
        </p:nvSpPr>
        <p:spPr/>
        <p:txBody>
          <a:bodyPr>
            <a:normAutofit fontScale="92500" lnSpcReduction="20000"/>
          </a:bodyPr>
          <a:lstStyle/>
          <a:p>
            <a:r>
              <a:rPr lang="sr-Cyrl-RS" smtClean="0"/>
              <a:t>И</a:t>
            </a:r>
            <a:r>
              <a:rPr lang="en-US" smtClean="0"/>
              <a:t>менице које могу означавати и мушки и женски пол могу бити</a:t>
            </a:r>
            <a:r>
              <a:rPr lang="sr-Cyrl-RS" smtClean="0"/>
              <a:t>:</a:t>
            </a:r>
          </a:p>
          <a:p>
            <a:pPr lvl="1"/>
            <a:r>
              <a:rPr lang="sr-Cyrl-RS" smtClean="0"/>
              <a:t>(1) </a:t>
            </a:r>
            <a:r>
              <a:rPr lang="en-US" smtClean="0"/>
              <a:t>граматичког женског рода</a:t>
            </a:r>
            <a:r>
              <a:rPr lang="sr-Cyrl-RS" smtClean="0"/>
              <a:t>: </a:t>
            </a:r>
            <a:r>
              <a:rPr lang="en-US" i="1" smtClean="0"/>
              <a:t>избеглица, странка, муштерија, </a:t>
            </a:r>
            <a:r>
              <a:rPr lang="sr-Cyrl-RS" i="1" smtClean="0"/>
              <a:t>тврдица; особа, </a:t>
            </a:r>
            <a:r>
              <a:rPr lang="en-US" i="1" smtClean="0"/>
              <a:t>личност</a:t>
            </a:r>
            <a:r>
              <a:rPr lang="sr-Cyrl-RS" i="1" smtClean="0"/>
              <a:t>;</a:t>
            </a:r>
          </a:p>
          <a:p>
            <a:pPr lvl="1"/>
            <a:r>
              <a:rPr lang="sr-Cyrl-RS" smtClean="0"/>
              <a:t>(2) граматичког средњег рода: </a:t>
            </a:r>
            <a:r>
              <a:rPr lang="en-US" i="1" smtClean="0"/>
              <a:t>лице, биће, зановетало</a:t>
            </a:r>
            <a:r>
              <a:rPr lang="sr-Cyrl-RS" i="1" smtClean="0"/>
              <a:t>;</a:t>
            </a:r>
            <a:endParaRPr lang="sr-Cyrl-RS" smtClean="0"/>
          </a:p>
          <a:p>
            <a:pPr lvl="1"/>
            <a:r>
              <a:rPr lang="sr-Cyrl-RS" smtClean="0"/>
              <a:t>(3) граматичког </a:t>
            </a:r>
            <a:r>
              <a:rPr lang="en-US" smtClean="0"/>
              <a:t>мушког рода – углавном означавају вршиоца радње или носиоца занимања, звања, титула</a:t>
            </a:r>
            <a:r>
              <a:rPr lang="sr-Cyrl-RS" smtClean="0"/>
              <a:t>: </a:t>
            </a:r>
            <a:r>
              <a:rPr lang="en-US" i="1" smtClean="0"/>
              <a:t>професор, банкар, лимар, пекар, доктор</a:t>
            </a:r>
            <a:r>
              <a:rPr lang="sr-Cyrl-RS" i="1" smtClean="0"/>
              <a:t>, жирант</a:t>
            </a:r>
            <a:r>
              <a:rPr lang="sr-Cyrl-RS" smtClean="0"/>
              <a:t>.</a:t>
            </a:r>
          </a:p>
          <a:p>
            <a:r>
              <a:rPr lang="sr-Cyrl-RS" smtClean="0"/>
              <a:t>Именице м. р. могу означавати и само особе мушког пола, али на то указује специјалан контекст: </a:t>
            </a:r>
          </a:p>
          <a:p>
            <a:pPr lvl="1"/>
            <a:r>
              <a:rPr lang="en-US" i="1" smtClean="0"/>
              <a:t>Данас ми на час није дошао ниједан студент</a:t>
            </a:r>
            <a:r>
              <a:rPr lang="en-US" smtClean="0"/>
              <a:t> (= нико) : </a:t>
            </a:r>
            <a:r>
              <a:rPr lang="en-US" i="1" smtClean="0"/>
              <a:t>Данас ми на час није дошао ниједан студент, све саме студенткиње</a:t>
            </a:r>
            <a:r>
              <a:rPr lang="en-US" smtClean="0"/>
              <a:t>.)</a:t>
            </a:r>
            <a:endParaRPr lang="sr-Cyrl-RS" smtClean="0"/>
          </a:p>
          <a:p>
            <a:endParaRPr lang="sr-Cyrl-RS" smtClean="0"/>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Свакодневна језичка пракса и граматике</a:t>
            </a:r>
            <a:endParaRPr lang="en-US"/>
          </a:p>
        </p:txBody>
      </p:sp>
      <p:sp>
        <p:nvSpPr>
          <p:cNvPr id="3" name="Content Placeholder 2"/>
          <p:cNvSpPr>
            <a:spLocks noGrp="1"/>
          </p:cNvSpPr>
          <p:nvPr>
            <p:ph idx="1"/>
          </p:nvPr>
        </p:nvSpPr>
        <p:spPr/>
        <p:txBody>
          <a:bodyPr/>
          <a:lstStyle/>
          <a:p>
            <a:r>
              <a:rPr lang="sr-Cyrl-RS" smtClean="0"/>
              <a:t>Примери:</a:t>
            </a:r>
          </a:p>
          <a:p>
            <a:pPr lvl="1"/>
            <a:r>
              <a:rPr lang="en-US" smtClean="0"/>
              <a:t>Човек је </a:t>
            </a:r>
            <a:r>
              <a:rPr lang="sr-Cyrl-RS" smtClean="0"/>
              <a:t>интелигентно биће</a:t>
            </a:r>
            <a:r>
              <a:rPr lang="en-US" smtClean="0"/>
              <a:t> (</a:t>
            </a:r>
            <a:r>
              <a:rPr lang="sr-Cyrl-RS" smtClean="0"/>
              <a:t>= </a:t>
            </a:r>
            <a:r>
              <a:rPr lang="en-US" smtClean="0"/>
              <a:t>и мушкарац и жена</a:t>
            </a:r>
            <a:r>
              <a:rPr lang="sr-Cyrl-RS" smtClean="0"/>
              <a:t>, а и дете</a:t>
            </a:r>
            <a:r>
              <a:rPr lang="en-US" smtClean="0"/>
              <a:t>).</a:t>
            </a:r>
          </a:p>
          <a:p>
            <a:pPr lvl="1"/>
            <a:r>
              <a:rPr lang="en-US" smtClean="0"/>
              <a:t>Гледаоци су изашли разочарани. (= жене и мушкарци</a:t>
            </a:r>
            <a:r>
              <a:rPr lang="sr-Cyrl-RS" smtClean="0"/>
              <a:t>, а и деца</a:t>
            </a:r>
            <a:r>
              <a:rPr lang="en-US" smtClean="0"/>
              <a:t>)</a:t>
            </a:r>
          </a:p>
          <a:p>
            <a:pPr lvl="1"/>
            <a:r>
              <a:rPr lang="en-US" smtClean="0"/>
              <a:t>Има ли ова издавачка кућа лектора? (</a:t>
            </a:r>
            <a:r>
              <a:rPr lang="sr-Cyrl-RS" smtClean="0"/>
              <a:t>= </a:t>
            </a:r>
            <a:r>
              <a:rPr lang="en-US" smtClean="0"/>
              <a:t>било лектора било лекторку)</a:t>
            </a:r>
          </a:p>
          <a:p>
            <a:r>
              <a:rPr lang="sr-Cyrl-RS" smtClean="0"/>
              <a:t>Такво стање ствари не </a:t>
            </a:r>
            <a:r>
              <a:rPr lang="sr-Cyrl-RS" i="1" smtClean="0"/>
              <a:t>про</a:t>
            </a:r>
            <a:r>
              <a:rPr lang="sr-Cyrl-RS" smtClean="0"/>
              <a:t>писују, него </a:t>
            </a:r>
            <a:r>
              <a:rPr lang="sr-Cyrl-RS" i="1" smtClean="0"/>
              <a:t>о</a:t>
            </a:r>
            <a:r>
              <a:rPr lang="sr-Cyrl-RS" smtClean="0"/>
              <a:t>писују.</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Мушки род као општи у граматици</a:t>
            </a:r>
            <a:endParaRPr lang="en-US"/>
          </a:p>
        </p:txBody>
      </p:sp>
      <p:sp>
        <p:nvSpPr>
          <p:cNvPr id="3" name="Content Placeholder 2"/>
          <p:cNvSpPr>
            <a:spLocks noGrp="1"/>
          </p:cNvSpPr>
          <p:nvPr>
            <p:ph idx="1"/>
          </p:nvPr>
        </p:nvSpPr>
        <p:spPr/>
        <p:txBody>
          <a:bodyPr/>
          <a:lstStyle/>
          <a:p>
            <a:r>
              <a:rPr lang="sr-Cyrl-RS" smtClean="0"/>
              <a:t>Примери: </a:t>
            </a:r>
          </a:p>
          <a:p>
            <a:pPr lvl="1"/>
            <a:r>
              <a:rPr lang="en-US" smtClean="0"/>
              <a:t>Књига и перо су лежал</a:t>
            </a:r>
            <a:r>
              <a:rPr lang="en-US" b="1" smtClean="0"/>
              <a:t>и</a:t>
            </a:r>
            <a:r>
              <a:rPr lang="en-US" smtClean="0"/>
              <a:t> на столу. </a:t>
            </a:r>
          </a:p>
          <a:p>
            <a:pPr lvl="1"/>
            <a:r>
              <a:rPr lang="en-US" smtClean="0"/>
              <a:t>Перо и писмо су лежал</a:t>
            </a:r>
            <a:r>
              <a:rPr lang="en-US" b="1" smtClean="0"/>
              <a:t>и</a:t>
            </a:r>
            <a:r>
              <a:rPr lang="en-US" smtClean="0"/>
              <a:t> на столу. </a:t>
            </a:r>
          </a:p>
          <a:p>
            <a:pPr lvl="1"/>
            <a:r>
              <a:rPr lang="en-US" smtClean="0"/>
              <a:t>Госпођо, заборавил</a:t>
            </a:r>
            <a:r>
              <a:rPr lang="en-US" b="1" smtClean="0"/>
              <a:t>и</a:t>
            </a:r>
            <a:r>
              <a:rPr lang="en-US" smtClean="0"/>
              <a:t> сте кишобран.</a:t>
            </a:r>
            <a:endParaRPr lang="sr-Cyrl-RS" smtClean="0"/>
          </a:p>
          <a:p>
            <a:pPr>
              <a:buNone/>
            </a:pPr>
            <a:endParaRPr lang="sr-Cyrl-R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mtClean="0"/>
              <a:t>Зашто постоје лексеме неутралне у погледу рода?</a:t>
            </a:r>
            <a:endParaRPr lang="en-US"/>
          </a:p>
        </p:txBody>
      </p:sp>
      <p:sp>
        <p:nvSpPr>
          <p:cNvPr id="3" name="Content Placeholder 2"/>
          <p:cNvSpPr>
            <a:spLocks noGrp="1"/>
          </p:cNvSpPr>
          <p:nvPr>
            <p:ph idx="1"/>
          </p:nvPr>
        </p:nvSpPr>
        <p:spPr/>
        <p:txBody>
          <a:bodyPr>
            <a:normAutofit fontScale="92500" lnSpcReduction="10000"/>
          </a:bodyPr>
          <a:lstStyle/>
          <a:p>
            <a:r>
              <a:rPr lang="sr-Cyrl-RS" smtClean="0"/>
              <a:t>Зато што је то комуникативно најсврсисходније, тј. управо зато да се не би морали појединачно набрајати сви случајеви.</a:t>
            </a:r>
          </a:p>
          <a:p>
            <a:r>
              <a:rPr lang="sr-Cyrl-RS" smtClean="0"/>
              <a:t>Именице ж. р. се, наравно, такође користе, кад је из неког разлога важно истаћи и пол особе:</a:t>
            </a:r>
          </a:p>
          <a:p>
            <a:pPr lvl="1"/>
            <a:r>
              <a:rPr lang="sr-Cyrl-RS" i="1" smtClean="0"/>
              <a:t>Лекторка је рекла да није било много грешака. </a:t>
            </a:r>
            <a:r>
              <a:rPr lang="sr-Cyrl-RS" smtClean="0"/>
              <a:t>(Не може: </a:t>
            </a:r>
            <a:r>
              <a:rPr lang="sr-Cyrl-RS" i="1" smtClean="0"/>
              <a:t>Лектор је рекао...</a:t>
            </a:r>
            <a:r>
              <a:rPr lang="sr-Cyrl-RS" smtClean="0"/>
              <a:t>)</a:t>
            </a:r>
          </a:p>
          <a:p>
            <a:r>
              <a:rPr lang="sr-Cyrl-RS" smtClean="0"/>
              <a:t>Семантичка разлика: </a:t>
            </a:r>
          </a:p>
          <a:p>
            <a:pPr lvl="1"/>
            <a:r>
              <a:rPr lang="en-US" smtClean="0"/>
              <a:t>Она је наша најбоља диригенткиња. </a:t>
            </a:r>
            <a:r>
              <a:rPr lang="sr-Cyrl-RS" smtClean="0"/>
              <a:t>(= најбоља међу женама диригентима) : </a:t>
            </a:r>
            <a:r>
              <a:rPr lang="en-US" smtClean="0"/>
              <a:t>Она је наш најбољи диригент. </a:t>
            </a:r>
            <a:r>
              <a:rPr lang="sr-Cyrl-RS" smtClean="0"/>
              <a:t>(= најбоља међу и мушкарцима и женама диригентима)</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Како је у зорр-у?</a:t>
            </a:r>
            <a:endParaRPr lang="en-US"/>
          </a:p>
        </p:txBody>
      </p:sp>
      <p:sp>
        <p:nvSpPr>
          <p:cNvPr id="3" name="Content Placeholder 2"/>
          <p:cNvSpPr>
            <a:spLocks noGrp="1"/>
          </p:cNvSpPr>
          <p:nvPr>
            <p:ph idx="1"/>
          </p:nvPr>
        </p:nvSpPr>
        <p:spPr/>
        <p:txBody>
          <a:bodyPr/>
          <a:lstStyle/>
          <a:p>
            <a:r>
              <a:rPr lang="sr-Cyrl-RS" smtClean="0"/>
              <a:t>Члан 6:</a:t>
            </a:r>
          </a:p>
          <a:p>
            <a:pPr lvl="1"/>
            <a:r>
              <a:rPr lang="en-US" smtClean="0"/>
              <a:t>„Термини који се користе у овом закону и прописима који се доносе на основу њега, а који имају родно значење, изражени у граматичком мушком роду, подразумевају природни женски и мушки пол лица на које се односе.“</a:t>
            </a:r>
            <a:endParaRPr lang="sr-Cyrl-RS" smtClean="0"/>
          </a:p>
          <a:p>
            <a:r>
              <a:rPr lang="sr-Cyrl-RS" smtClean="0"/>
              <a:t>Како то може?</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smtClean="0"/>
              <a:t>шта каже </a:t>
            </a:r>
            <a:r>
              <a:rPr lang="sr-Latn-RS" sz="2800" smtClean="0"/>
              <a:t>„</a:t>
            </a:r>
            <a:r>
              <a:rPr lang="en-US" sz="2800" smtClean="0"/>
              <a:t>Gender-neutral Language in the European Parliament</a:t>
            </a:r>
            <a:r>
              <a:rPr lang="sr-Latn-RS" sz="2800" smtClean="0"/>
              <a:t>“</a:t>
            </a:r>
            <a:endParaRPr lang="en-US" sz="2800"/>
          </a:p>
        </p:txBody>
      </p:sp>
      <p:sp>
        <p:nvSpPr>
          <p:cNvPr id="3" name="Content Placeholder 2"/>
          <p:cNvSpPr>
            <a:spLocks noGrp="1"/>
          </p:cNvSpPr>
          <p:nvPr>
            <p:ph idx="1"/>
          </p:nvPr>
        </p:nvSpPr>
        <p:spPr/>
        <p:txBody>
          <a:bodyPr/>
          <a:lstStyle/>
          <a:p>
            <a:r>
              <a:rPr lang="en-US" smtClean="0"/>
              <a:t>„The traditional grammatical convention in most grammatical gender languages is that for groups combining both sexes, the masculine gender is used as the 'inclusive' or 'generic' form, whereas the feminine is 'exclusive', i.e. referring to women only.“</a:t>
            </a:r>
            <a:endParaRPr lang="sr-Cyrl-RS" smtClean="0"/>
          </a:p>
          <a:p>
            <a:r>
              <a:rPr lang="sr-Cyrl-RS" i="1" smtClean="0"/>
              <a:t>Граматичка</a:t>
            </a:r>
            <a:r>
              <a:rPr lang="sr-Cyrl-RS" smtClean="0"/>
              <a:t>, не </a:t>
            </a:r>
            <a:r>
              <a:rPr lang="sr-Cyrl-RS" i="1" smtClean="0"/>
              <a:t>граматичарска</a:t>
            </a:r>
            <a:r>
              <a:rPr lang="sr-Cyrl-RS" smtClean="0"/>
              <a:t> конвенција!</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TotalTime>
  <Words>2009</Words>
  <Application>Microsoft Office PowerPoint</Application>
  <PresentationFormat>On-screen Show (4:3)</PresentationFormat>
  <Paragraphs>103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О „родно осетљивом језику“ у ЗОРР-У И ПРАТЕЋИМ ПРИРУЧНИЦИМА</vt:lpstr>
      <vt:lpstr>Моја тема</vt:lpstr>
      <vt:lpstr>Шта је „родно осетљив језик֧?</vt:lpstr>
      <vt:lpstr>да ли се граматички род и означени пол морају поклапати?</vt:lpstr>
      <vt:lpstr>Свакодневна језичка пракса и граматике</vt:lpstr>
      <vt:lpstr>Мушки род као општи у граматици</vt:lpstr>
      <vt:lpstr>Зашто постоје лексеме неутралне у погледу рода?</vt:lpstr>
      <vt:lpstr>Како је у зорр-у?</vt:lpstr>
      <vt:lpstr>шта каже „Gender-neutral Language in the European Parliament“</vt:lpstr>
      <vt:lpstr>како је у приручницима?</vt:lpstr>
      <vt:lpstr>Slide 11</vt:lpstr>
      <vt:lpstr>МЕЂУТИМ...</vt:lpstr>
      <vt:lpstr>у ПРИРУЧНИЦИМА СЕ КОРИСТЕ ОДН. ПРЕПОРУЧУЈУ ОВЕ РЕЧЕНИЦЕ</vt:lpstr>
      <vt:lpstr>ШТА ЈЕ УРАЂЕНО?</vt:lpstr>
      <vt:lpstr>Ако нећете тако...</vt:lpstr>
      <vt:lpstr>Slide 16</vt:lpstr>
      <vt:lpstr>спорно је... </vt:lpstr>
      <vt:lpstr>ЕФЕКТИ „РОДНО ОСЕТЉИВОГ ЈЕЗИКА“</vt:lpstr>
      <vt:lpstr>и још...</vt:lpstr>
      <vt:lpstr>језик и идеологија</vt:lpstr>
      <vt:lpstr>ПРАВНИЧКЕ ЗАМЕРКЕ ЗОРР-У</vt:lpstr>
      <vt:lpstr>проблематични појмови у зорр-у</vt:lpstr>
      <vt:lpstr>на крају...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„родно осетљивом језику у ЗОРР-У И ПРАТЕЋИМ ПРИРУЧНИЦИМА</dc:title>
  <dc:creator>DK</dc:creator>
  <cp:lastModifiedBy>НН</cp:lastModifiedBy>
  <cp:revision>8</cp:revision>
  <dcterms:created xsi:type="dcterms:W3CDTF">2006-08-16T00:00:00Z</dcterms:created>
  <dcterms:modified xsi:type="dcterms:W3CDTF">2023-03-26T21:54:47Z</dcterms:modified>
</cp:coreProperties>
</file>